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5"/>
  </p:notesMasterIdLst>
  <p:sldIdLst>
    <p:sldId id="258" r:id="rId2"/>
    <p:sldId id="260" r:id="rId3"/>
    <p:sldId id="457" r:id="rId4"/>
    <p:sldId id="797" r:id="rId5"/>
    <p:sldId id="896" r:id="rId6"/>
    <p:sldId id="898" r:id="rId7"/>
    <p:sldId id="899" r:id="rId8"/>
    <p:sldId id="900" r:id="rId9"/>
    <p:sldId id="901" r:id="rId10"/>
    <p:sldId id="902" r:id="rId11"/>
    <p:sldId id="903" r:id="rId12"/>
    <p:sldId id="904" r:id="rId13"/>
    <p:sldId id="905" r:id="rId14"/>
    <p:sldId id="906" r:id="rId15"/>
    <p:sldId id="329" r:id="rId16"/>
    <p:sldId id="929" r:id="rId17"/>
    <p:sldId id="930" r:id="rId18"/>
    <p:sldId id="907" r:id="rId19"/>
    <p:sldId id="908" r:id="rId20"/>
    <p:sldId id="909" r:id="rId21"/>
    <p:sldId id="910" r:id="rId22"/>
    <p:sldId id="911" r:id="rId23"/>
    <p:sldId id="912" r:id="rId24"/>
    <p:sldId id="913" r:id="rId25"/>
    <p:sldId id="914" r:id="rId26"/>
    <p:sldId id="915" r:id="rId27"/>
    <p:sldId id="916" r:id="rId28"/>
    <p:sldId id="917" r:id="rId29"/>
    <p:sldId id="918" r:id="rId30"/>
    <p:sldId id="919" r:id="rId31"/>
    <p:sldId id="920" r:id="rId32"/>
    <p:sldId id="921" r:id="rId33"/>
    <p:sldId id="922" r:id="rId34"/>
    <p:sldId id="923" r:id="rId35"/>
    <p:sldId id="924" r:id="rId36"/>
    <p:sldId id="925" r:id="rId37"/>
    <p:sldId id="926" r:id="rId38"/>
    <p:sldId id="927" r:id="rId39"/>
    <p:sldId id="928" r:id="rId40"/>
    <p:sldId id="895" r:id="rId41"/>
    <p:sldId id="846" r:id="rId42"/>
    <p:sldId id="803" r:id="rId43"/>
    <p:sldId id="264" r:id="rId44"/>
  </p:sldIdLst>
  <p:sldSz cx="12239625" cy="6840538"/>
  <p:notesSz cx="6858000" cy="9144000"/>
  <p:embeddedFontLs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Montserrat" panose="00000500000000000000" pitchFamily="2" charset="-52"/>
      <p:regular r:id="rId51"/>
      <p:bold r:id="rId52"/>
      <p:italic r:id="rId53"/>
      <p:boldItalic r:id="rId54"/>
    </p:embeddedFont>
    <p:embeddedFont>
      <p:font typeface="Montserrat Black" panose="00000A00000000000000" pitchFamily="2" charset="-52"/>
      <p:bold r:id="rId55"/>
      <p:boldItalic r:id="rId56"/>
    </p:embeddedFont>
    <p:embeddedFont>
      <p:font typeface="Source Sans Pro" panose="020B0503030403020204" pitchFamily="34" charset="0"/>
      <p:regular r:id="rId57"/>
      <p:bold r:id="rId58"/>
      <p:italic r:id="rId59"/>
      <p:boldItalic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77" y="77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608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46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746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89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28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67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15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086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03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07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55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74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60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2917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113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8312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739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2432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76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2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2262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52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401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084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385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67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988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9498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77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7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85154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84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911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30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472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41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07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11" Type="http://schemas.openxmlformats.org/officeDocument/2006/relationships/image" Target="../media/image45.emf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998a0990fa7b02caef6baa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64625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Регрессия. Часть 2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550958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Регуляризация Линейной регрессии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Уменьшаем переобучение и иногда отбираем значимые признаки накладывая дополнительные ограничения на функцию потерь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наше все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50" y="3763107"/>
            <a:ext cx="3467942" cy="28211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984" y="3813795"/>
            <a:ext cx="3297216" cy="27197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83" y="3763107"/>
            <a:ext cx="4025117" cy="302674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850" y="3211327"/>
            <a:ext cx="3351550" cy="5517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464" y="3211327"/>
            <a:ext cx="3514274" cy="5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Логистическая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25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классов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Бинарная и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мультиклассовая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Сигмоида+Линейная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модель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спуск, 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классификации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ошибок;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Ошибки 1 и 2 рода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ACC, F1,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AUC, ROC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60" y="2523392"/>
            <a:ext cx="5077945" cy="785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732" y="3474483"/>
            <a:ext cx="4986678" cy="6116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103" y="4149969"/>
            <a:ext cx="3649610" cy="194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2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3" y="800509"/>
            <a:ext cx="6999383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Регрессия. Часть 2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Алгоритм логистической регрессии своими руками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основном наследуем от Алгоритма линейной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тот 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рамках 1 Объекта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Поинтересней с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164890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359" y="1331548"/>
            <a:ext cx="10789790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также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на этот раз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transform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Сингулярное 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66" y="573528"/>
            <a:ext cx="3804058" cy="2599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24" y="4760180"/>
            <a:ext cx="4584852" cy="1348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85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Кластеризация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Классификация!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кружочки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квадратики, ромбики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Метод кластеризации к-Средних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Ждем пока Инерция меняется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Метод Локтя и выбираем лучший к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кластеризации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Внутренние (по распределению данных)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Внешние (по непонятно откуда взявшимся правильным ответам)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целом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#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всёсложно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85" y="1390965"/>
            <a:ext cx="5900936" cy="1096753"/>
          </a:xfrm>
          <a:prstGeom prst="rect">
            <a:avLst/>
          </a:prstGeom>
        </p:spPr>
      </p:pic>
      <p:pic>
        <p:nvPicPr>
          <p:cNvPr id="9" name="Picture 2" descr="Using K-Means Clustering to Quantize Dataset Samples (Part 1)">
            <a:extLst>
              <a:ext uri="{FF2B5EF4-FFF2-40B4-BE49-F238E27FC236}">
                <a16:creationId xmlns:a16="http://schemas.microsoft.com/office/drawing/2014/main" id="{439BEB43-D5F7-4C74-8156-6D961B07C9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70" y="2674793"/>
            <a:ext cx="2562586" cy="256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1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754450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Отбор признаков и </a:t>
            </a:r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гиперпараметров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50441" y="1514540"/>
            <a:ext cx="10789790" cy="5180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признаков	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оболочки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Methods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Кросс-валидацией как разные комбинации работают на модели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Встроенные методы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Пока только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L1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сетке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поиск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-learn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Пакуем то, что делаем с данными в одну строчку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так по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Питоновски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Привет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MlOps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967050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230466" y="1800206"/>
            <a:ext cx="3527718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База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1" name="Google Shape;152;p26"/>
          <p:cNvSpPr txBox="1"/>
          <p:nvPr/>
        </p:nvSpPr>
        <p:spPr>
          <a:xfrm>
            <a:off x="697486" y="3276705"/>
            <a:ext cx="4191204" cy="151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и типы данных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машинного обучения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  <a:endParaRPr sz="2000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3" name="Google Shape;140;p26"/>
          <p:cNvSpPr txBox="1"/>
          <p:nvPr/>
        </p:nvSpPr>
        <p:spPr>
          <a:xfrm>
            <a:off x="4590288" y="1751516"/>
            <a:ext cx="3566159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40;p26"/>
          <p:cNvSpPr txBox="1"/>
          <p:nvPr/>
        </p:nvSpPr>
        <p:spPr>
          <a:xfrm>
            <a:off x="9006839" y="1950473"/>
            <a:ext cx="2464689" cy="82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52;p26"/>
          <p:cNvSpPr txBox="1"/>
          <p:nvPr/>
        </p:nvSpPr>
        <p:spPr>
          <a:xfrm>
            <a:off x="5164162" y="3240220"/>
            <a:ext cx="3064533" cy="19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машинного обучения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</p:txBody>
      </p:sp>
      <p:sp>
        <p:nvSpPr>
          <p:cNvPr id="46" name="Google Shape;152;p26"/>
          <p:cNvSpPr txBox="1"/>
          <p:nvPr/>
        </p:nvSpPr>
        <p:spPr>
          <a:xfrm>
            <a:off x="8889870" y="3333512"/>
            <a:ext cx="2880770" cy="231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Узкие задачи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Фишки библиотек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Анализ временных рядов </a:t>
            </a:r>
          </a:p>
          <a:p>
            <a:pPr marL="285750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37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556" y="86413"/>
            <a:ext cx="5882569" cy="67129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7" y="1208004"/>
            <a:ext cx="6047333" cy="4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8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12085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975904-B633-4088-BA7C-C3866462B320}"/>
              </a:ext>
            </a:extLst>
          </p:cNvPr>
          <p:cNvSpPr/>
          <p:nvPr/>
        </p:nvSpPr>
        <p:spPr>
          <a:xfrm>
            <a:off x="551384" y="1596302"/>
            <a:ext cx="108372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339102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Получение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82403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A31773-24E0-491B-AFCB-4A6C9EA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Ознакомьтесь с данными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C9D2AF-81B2-4DC6-886F-28A76E2BC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16" y="1599332"/>
            <a:ext cx="4952720" cy="455141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458168" y="2607444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1038188" y="3099702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852674-E176-4655-8821-17D0B2AB3942}"/>
              </a:ext>
            </a:extLst>
          </p:cNvPr>
          <p:cNvSpPr txBox="1"/>
          <p:nvPr/>
        </p:nvSpPr>
        <p:spPr>
          <a:xfrm>
            <a:off x="1223774" y="3932177"/>
            <a:ext cx="47960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RangeIndex: 150 entries, 0 to 149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Data columns (total 5 columns):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#   Column   Non-Null Count  Dtype 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---  ------   --------------  ----- 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0   sep_len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1   sep_wid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2   pet_len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3   pet_wid  150 non-null    float64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4   target   150 non-null    object </a:t>
            </a:r>
          </a:p>
          <a:p>
            <a:r>
              <a:rPr lang="tr-TR" sz="14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dtypes: float64(4), object(1)</a:t>
            </a:r>
            <a:endParaRPr lang="ru-RU" sz="14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CEE8F3-94C9-4FEA-B2CF-085398E5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64DFED-C8B5-493F-9EAE-7AE5FDA63D96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BCC67F-7D88-47E7-AECB-082E7462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00809"/>
            <a:ext cx="5538832" cy="490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1273832" y="1972005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4730216" y="1899997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650441" y="1395941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771398" y="2554549"/>
            <a:ext cx="2664296" cy="7822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323" y="2472656"/>
            <a:ext cx="4349674" cy="86409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270588" y="3723710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879805" y="4208126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949" y="4752776"/>
            <a:ext cx="5897954" cy="13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56031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92696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Ключевые слова о Предобработке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A34779-E9CE-4EF3-B12A-3B4FB46B558C}"/>
              </a:ext>
            </a:extLst>
          </p:cNvPr>
          <p:cNvSpPr/>
          <p:nvPr/>
        </p:nvSpPr>
        <p:spPr>
          <a:xfrm>
            <a:off x="431180" y="1753154"/>
            <a:ext cx="1137726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идеале -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Pipeline)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для модели.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</a:t>
            </a:r>
          </a:p>
        </p:txBody>
      </p:sp>
    </p:spTree>
    <p:extLst>
      <p:ext uri="{BB962C8B-B14F-4D97-AF65-F5344CB8AC3E}">
        <p14:creationId xmlns:p14="http://schemas.microsoft.com/office/powerpoint/2010/main" val="42935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4616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Чтение статей по теме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Научный руководитель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8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Выбор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713443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CA84D8-5B0B-4D8F-8038-A136CD09BF6D}"/>
              </a:ext>
            </a:extLst>
          </p:cNvPr>
          <p:cNvSpPr/>
          <p:nvPr/>
        </p:nvSpPr>
        <p:spPr>
          <a:xfrm>
            <a:off x="650441" y="777164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2E536D-3A08-4F27-B603-193AE2387B93}"/>
              </a:ext>
            </a:extLst>
          </p:cNvPr>
          <p:cNvSpPr/>
          <p:nvPr/>
        </p:nvSpPr>
        <p:spPr>
          <a:xfrm>
            <a:off x="7491201" y="1282553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6FB0C5-F3DB-436E-BD98-C94F19E78C33}"/>
              </a:ext>
            </a:extLst>
          </p:cNvPr>
          <p:cNvSpPr/>
          <p:nvPr/>
        </p:nvSpPr>
        <p:spPr>
          <a:xfrm>
            <a:off x="243073" y="1498577"/>
            <a:ext cx="734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4F0F87-EE45-4A3C-A0A7-40A93391D551}"/>
              </a:ext>
            </a:extLst>
          </p:cNvPr>
          <p:cNvSpPr/>
          <p:nvPr/>
        </p:nvSpPr>
        <p:spPr>
          <a:xfrm>
            <a:off x="644970" y="2670821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AC9233-15FF-4B07-9893-65393521B25F}"/>
              </a:ext>
            </a:extLst>
          </p:cNvPr>
          <p:cNvSpPr/>
          <p:nvPr/>
        </p:nvSpPr>
        <p:spPr>
          <a:xfrm>
            <a:off x="74377" y="3370785"/>
            <a:ext cx="732013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935236" y="5466568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12358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Оценка Модели</a:t>
            </a:r>
            <a:endParaRPr lang="en-US" sz="2261" b="1" dirty="0">
              <a:solidFill>
                <a:schemeClr val="bg1"/>
              </a:solidFill>
              <a:latin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451044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13" name="Google Shape;138;p26">
            <a:extLst>
              <a:ext uri="{FF2B5EF4-FFF2-40B4-BE49-F238E27FC236}">
                <a16:creationId xmlns:a16="http://schemas.microsoft.com/office/drawing/2014/main" id="{E30B9621-AE84-41C6-ADFD-5C6FB083ADC3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1752EDD-2C3D-49FC-99DA-CCD9E0B4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487A77B-766F-4013-A2D3-4EC8086CFF14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/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/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/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/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4754" r="-3398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/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/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/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7ED5984-FE0D-4F7A-94F3-E5E5C041CE86}"/>
              </a:ext>
            </a:extLst>
          </p:cNvPr>
          <p:cNvSpPr/>
          <p:nvPr/>
        </p:nvSpPr>
        <p:spPr>
          <a:xfrm>
            <a:off x="3495993" y="2209477"/>
            <a:ext cx="519229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A92B80-F5A8-43B0-B527-CEC001C83943}"/>
              </a:ext>
            </a:extLst>
          </p:cNvPr>
          <p:cNvSpPr/>
          <p:nvPr/>
        </p:nvSpPr>
        <p:spPr>
          <a:xfrm>
            <a:off x="3533114" y="2889071"/>
            <a:ext cx="58587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квадратическая ошибка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6E6FE3-244A-4A1E-8792-DC565CB414EE}"/>
              </a:ext>
            </a:extLst>
          </p:cNvPr>
          <p:cNvSpPr/>
          <p:nvPr/>
        </p:nvSpPr>
        <p:spPr>
          <a:xfrm>
            <a:off x="3547631" y="3525424"/>
            <a:ext cx="460851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26EDC5-C634-4B9D-93E6-7BE0EE8D3C0D}"/>
              </a:ext>
            </a:extLst>
          </p:cNvPr>
          <p:cNvSpPr/>
          <p:nvPr/>
        </p:nvSpPr>
        <p:spPr>
          <a:xfrm>
            <a:off x="5516937" y="4934629"/>
            <a:ext cx="7193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C145DA3-92A3-496D-BE58-CBACB89CB5BD}"/>
              </a:ext>
            </a:extLst>
          </p:cNvPr>
          <p:cNvSpPr/>
          <p:nvPr/>
        </p:nvSpPr>
        <p:spPr>
          <a:xfrm>
            <a:off x="4168893" y="5983324"/>
            <a:ext cx="4824536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AA88897-A701-4C17-9F62-BF2751C23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/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/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/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/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A67725B-23D6-40B2-A72E-F887207D0E04}"/>
              </a:ext>
            </a:extLst>
          </p:cNvPr>
          <p:cNvSpPr/>
          <p:nvPr/>
        </p:nvSpPr>
        <p:spPr>
          <a:xfrm>
            <a:off x="3533114" y="4161777"/>
            <a:ext cx="569726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Absolute Percentage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/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blipFill>
                <a:blip r:embed="rId16"/>
                <a:stretch>
                  <a:fillRect l="-3158" r="-3509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/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/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50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18CEA00-D85F-4D37-B7A3-3328F723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6205DC-9D90-48A3-837A-6C7D6BC9E3C2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AF8160-C8DC-45DB-9A74-F0E4B3B448D9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D727CE-B85B-4E6B-B8DA-D5B5487DD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43F2185-B2F4-4443-A95A-8159A5B97AB2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5A1603D-8028-4541-BB82-4304AC9D7E97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D5863E7-E79A-4A0D-B111-23EBD9F25FF4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15178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93233AB-58CE-457E-B65A-C7095CDEF1CC}"/>
              </a:ext>
            </a:extLst>
          </p:cNvPr>
          <p:cNvSpPr txBox="1">
            <a:spLocks/>
          </p:cNvSpPr>
          <p:nvPr/>
        </p:nvSpPr>
        <p:spPr>
          <a:xfrm>
            <a:off x="1345375" y="1278800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Cross-validation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8519D9-FD74-4D5D-AD71-6A50D4153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261275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1DFD92-43F4-4ED8-BE78-FBFD5C3B2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3476850"/>
            <a:ext cx="5544616" cy="27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Настройка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514539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9197D3E-C30E-4CE1-8E6A-E9FE4C64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1" y="3494879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89EEC0-347B-45C7-9DC3-B74AD319043B}"/>
              </a:ext>
            </a:extLst>
          </p:cNvPr>
          <p:cNvSpPr txBox="1">
            <a:spLocks/>
          </p:cNvSpPr>
          <p:nvPr/>
        </p:nvSpPr>
        <p:spPr>
          <a:xfrm>
            <a:off x="1827100" y="426180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/>
              <p:nvPr/>
            </p:nvSpPr>
            <p:spPr>
              <a:xfrm>
                <a:off x="522062" y="3169597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62" y="3169597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329166F-8817-4324-B9C0-287D7157AF21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br>
              <a:rPr lang="en-US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4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C6363-14F7-4774-9734-DA7F1910255D}"/>
              </a:ext>
            </a:extLst>
          </p:cNvPr>
          <p:cNvSpPr/>
          <p:nvPr/>
        </p:nvSpPr>
        <p:spPr>
          <a:xfrm>
            <a:off x="650441" y="5017018"/>
            <a:ext cx="6984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211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5F51A236-EFF5-4CEB-BB39-7A1C099F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887968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Отбор Значимых признаков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454317-4C0D-4955-874C-1A5F92EF4887}"/>
              </a:ext>
            </a:extLst>
          </p:cNvPr>
          <p:cNvSpPr txBox="1">
            <a:spLocks/>
          </p:cNvSpPr>
          <p:nvPr/>
        </p:nvSpPr>
        <p:spPr>
          <a:xfrm>
            <a:off x="7752184" y="2031655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 фильтрации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1A2EE095-4B38-4BBF-9344-4F01F9811C43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F866185E-3D20-427D-94DA-10B2E169F3A3}"/>
              </a:ext>
            </a:extLst>
          </p:cNvPr>
          <p:cNvSpPr txBox="1">
            <a:spLocks/>
          </p:cNvSpPr>
          <p:nvPr/>
        </p:nvSpPr>
        <p:spPr>
          <a:xfrm>
            <a:off x="119336" y="329871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Встроенные 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DF4529-6149-4BA6-B025-257A5886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916832"/>
            <a:ext cx="7277354" cy="12961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CC202F-424A-4F7E-8126-FA2B8D626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3212976"/>
            <a:ext cx="8160216" cy="128135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056590-4835-47B8-A1A1-0D70B8B95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5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Анализ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282895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Анализ Модели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0003BB2-6E60-4642-BADC-5C7961BBA249}"/>
              </a:ext>
            </a:extLst>
          </p:cNvPr>
          <p:cNvSpPr/>
          <p:nvPr/>
        </p:nvSpPr>
        <p:spPr>
          <a:xfrm>
            <a:off x="3632979" y="1555203"/>
            <a:ext cx="39773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Montserrat" panose="00000500000000000000" pitchFamily="2" charset="-52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Montserrat" panose="00000500000000000000" pitchFamily="2" charset="-52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Montserrat" panose="00000500000000000000" pitchFamily="2" charset="-52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Montserrat" panose="00000500000000000000" pitchFamily="2" charset="-52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Montserrat" panose="00000500000000000000" pitchFamily="2" charset="-52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Montserrat" panose="00000500000000000000" pitchFamily="2" charset="-52"/>
              </a:rPr>
              <a:t> </a:t>
            </a:r>
            <a:r>
              <a:rPr lang="en-US" sz="2400" dirty="0">
                <a:solidFill>
                  <a:srgbClr val="DCDCDC"/>
                </a:solidFill>
                <a:latin typeface="Montserrat" panose="00000500000000000000" pitchFamily="2" charset="-52"/>
              </a:rPr>
              <a:t>=?</a:t>
            </a:r>
            <a:r>
              <a:rPr lang="fr-FR" sz="2400" dirty="0">
                <a:solidFill>
                  <a:srgbClr val="D4D4D4"/>
                </a:solidFill>
                <a:latin typeface="Montserrat" panose="00000500000000000000" pitchFamily="2" charset="-52"/>
              </a:rPr>
              <a:t> </a:t>
            </a:r>
            <a:endParaRPr lang="ru-RU" sz="2400" dirty="0">
              <a:solidFill>
                <a:srgbClr val="D4D4D4"/>
              </a:solidFill>
              <a:latin typeface="Montserrat" panose="00000500000000000000" pitchFamily="2" charset="-52"/>
            </a:endParaRPr>
          </a:p>
          <a:p>
            <a:r>
              <a:rPr lang="en-US" sz="2400" dirty="0">
                <a:solidFill>
                  <a:srgbClr val="D4D4D4"/>
                </a:solidFill>
                <a:latin typeface="Montserrat" panose="00000500000000000000" pitchFamily="2" charset="-52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Montserrat" panose="00000500000000000000" pitchFamily="2" charset="-52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2299912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0F1449-B28E-46DF-9B4E-B717A4CA172A}"/>
              </a:ext>
            </a:extLst>
          </p:cNvPr>
          <p:cNvSpPr/>
          <p:nvPr/>
        </p:nvSpPr>
        <p:spPr>
          <a:xfrm>
            <a:off x="250248" y="2856834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1896814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38071" y="2794836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Успешность Решения Задачи по обработке данных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33915" y="3826444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Чистка/Обработка данных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025755" y="4022483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Генерация хороших признаков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328707" y="4334649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Выбор адекватной модели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534379" y="4655414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Настройка</a:t>
            </a:r>
            <a:r>
              <a:rPr lang="ru-RU" sz="1800" dirty="0"/>
              <a:t> модели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656106" y="4928275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/>
              <a:t>Удача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25934" y="474084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496305" y="4956661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317595" y="532561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20%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569937" y="5711561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673257" y="6023475"/>
            <a:ext cx="10801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7943834" y="5132986"/>
            <a:ext cx="189728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моделей. Некоторые прикольные фишки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b="1" dirty="0">
                <a:solidFill>
                  <a:schemeClr val="bg1"/>
                </a:solidFill>
                <a:latin typeface="Montserrat"/>
                <a:sym typeface="Montserrat"/>
              </a:rPr>
              <a:t>Q&amp;A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2401153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2.12 Итоги Семестра</a:t>
            </a:r>
          </a:p>
        </p:txBody>
      </p:sp>
    </p:spTree>
    <p:extLst>
      <p:ext uri="{BB962C8B-B14F-4D97-AF65-F5344CB8AC3E}">
        <p14:creationId xmlns:p14="http://schemas.microsoft.com/office/powerpoint/2010/main" val="1149118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Общая по семестру в целом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https://forms.yandex.ru/u/63998a0990fa7b02caef6baa/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4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Что такое машинное обучение (МО)</a:t>
                </a: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Основные термины в МО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Объекты, Цель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Признаки </a:t>
                </a:r>
                <a:r>
                  <a:rPr lang="en-US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Набор данных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Модель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Прогноз, Потери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Тренировочный-</a:t>
                </a:r>
                <a:r>
                  <a:rPr lang="ru-RU" sz="2000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валидационный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-Тестовый набор  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Компромисс смещения-дисперсии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Классификация задач МО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учителем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без учителя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подкреплением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  <a:blipFill>
                <a:blip r:embed="rId4"/>
                <a:stretch>
                  <a:fillRect l="-538" t="-167" b="-20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657" y="4962554"/>
            <a:ext cx="2999335" cy="18533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705" y="4818536"/>
            <a:ext cx="2725655" cy="17603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992" y="2159953"/>
            <a:ext cx="3716451" cy="10668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748" y="3585051"/>
            <a:ext cx="3681450" cy="10883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324" y="427257"/>
            <a:ext cx="3171489" cy="15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</a:t>
            </a:r>
            <a:r>
              <a:rPr lang="ru-RU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Размерность данных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и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55" y="1951234"/>
            <a:ext cx="3767950" cy="10803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499" y="3123949"/>
            <a:ext cx="1838234" cy="19349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930" y="5789232"/>
            <a:ext cx="3299709" cy="9728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670" y="5647960"/>
            <a:ext cx="2782170" cy="11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6295998" cy="55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73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Классические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Physionet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– для биомедицинских сигналов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Kaggle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соревнования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OpenML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Pandas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Pandas is love, Pandas is live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корректности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Визуализация</a:t>
            </a: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54" y="3077634"/>
            <a:ext cx="4053806" cy="36164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34" y="5259551"/>
            <a:ext cx="5456610" cy="10814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46" y="622885"/>
            <a:ext cx="4157898" cy="2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1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Предварительная обработка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числовых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Нормализация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Степенное Преобразование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Ordinal Encoding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 Hot Encoding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Domain Specific Knowledge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Exploratory Data Analysis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306" y="805188"/>
            <a:ext cx="3023878" cy="10486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82" y="1710187"/>
            <a:ext cx="3023878" cy="1060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/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585" y="3433528"/>
            <a:ext cx="4069615" cy="16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Линейная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Веса, смещение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Решаем задачу в 1 действие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lvl="3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Движемся к минимуму функции потерь по антиградиенту небольшими шагами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забываем про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валидацию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/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/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/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1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1403</TotalTime>
  <Words>1593</Words>
  <Application>Microsoft Office PowerPoint</Application>
  <PresentationFormat>Произвольный</PresentationFormat>
  <Paragraphs>467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5" baseType="lpstr">
      <vt:lpstr>Montserrat Black</vt:lpstr>
      <vt:lpstr>Linux Libertine</vt:lpstr>
      <vt:lpstr>Source Sans Pro</vt:lpstr>
      <vt:lpstr>Arial</vt:lpstr>
      <vt:lpstr>Verdana</vt:lpstr>
      <vt:lpstr>Cambria Math</vt:lpstr>
      <vt:lpstr>Montserrat</vt:lpstr>
      <vt:lpstr>Times New Roman</vt:lpstr>
      <vt:lpstr>Courier New</vt:lpstr>
      <vt:lpstr>Cambria</vt:lpstr>
      <vt:lpstr>Wingdings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Ознакомьтесь с данными</vt:lpstr>
      <vt:lpstr>Визуализация</vt:lpstr>
      <vt:lpstr>Презентация PowerPoint</vt:lpstr>
      <vt:lpstr>Презентация PowerPoint</vt:lpstr>
      <vt:lpstr>Ключевые слова о Предобработке</vt:lpstr>
      <vt:lpstr>Презентация PowerPoint</vt:lpstr>
      <vt:lpstr>Источники Новых Признаков</vt:lpstr>
      <vt:lpstr>Презентация PowerPoint</vt:lpstr>
      <vt:lpstr>Презентация PowerPoint</vt:lpstr>
      <vt:lpstr>Презентация PowerPoint</vt:lpstr>
      <vt:lpstr>Оценка качества модели регрессии</vt:lpstr>
      <vt:lpstr>Метрики Классификации</vt:lpstr>
      <vt:lpstr>Презентация PowerPoint</vt:lpstr>
      <vt:lpstr>Презентация PowerPoint</vt:lpstr>
      <vt:lpstr> Сетка Параметров</vt:lpstr>
      <vt:lpstr>Отбор Значимых признаков</vt:lpstr>
      <vt:lpstr>Презентация PowerPoint</vt:lpstr>
      <vt:lpstr>Анализ Модели</vt:lpstr>
      <vt:lpstr>Про «успешность» решения задачи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106</cp:revision>
  <dcterms:modified xsi:type="dcterms:W3CDTF">2022-12-14T14:28:49Z</dcterms:modified>
</cp:coreProperties>
</file>